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nva Sans Bold" charset="0"/>
      <p:regular r:id="rId22"/>
    </p:embeddedFont>
    <p:embeddedFont>
      <p:font typeface="Canva Sans" charset="0"/>
      <p:regular r:id="rId23"/>
    </p:embeddedFont>
    <p:embeddedFont>
      <p:font typeface="Calibri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1" d="100"/>
          <a:sy n="51" d="100"/>
        </p:scale>
        <p:origin x="-456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19866" y="3593265"/>
            <a:ext cx="14287633" cy="13108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0195"/>
              </a:lnSpc>
            </a:pPr>
            <a:r>
              <a:rPr lang="en-US" sz="9269" spc="342">
                <a:solidFill>
                  <a:srgbClr val="FFFFFF"/>
                </a:solidFill>
                <a:latin typeface="Days"/>
              </a:rPr>
              <a:t>AppliedData Sience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76385" y="7628932"/>
            <a:ext cx="10511615" cy="273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6"/>
              </a:lnSpc>
            </a:pPr>
            <a:r>
              <a:rPr lang="en-US" sz="3169" spc="269" dirty="0">
                <a:solidFill>
                  <a:srgbClr val="FFFFFF"/>
                </a:solidFill>
                <a:latin typeface="Agrandir Narrow Bold"/>
              </a:rPr>
              <a:t>VIDYAA VIKAS COLLEGE OF ENGINEERING AND TECHNOLOGY</a:t>
            </a:r>
          </a:p>
          <a:p>
            <a:pPr>
              <a:lnSpc>
                <a:spcPts val="3486"/>
              </a:lnSpc>
            </a:pPr>
            <a:r>
              <a:rPr lang="en-US" sz="3169" spc="269" dirty="0">
                <a:solidFill>
                  <a:srgbClr val="FFFFFF"/>
                </a:solidFill>
                <a:latin typeface="Agrandir Narrow Bold"/>
              </a:rPr>
              <a:t>             </a:t>
            </a:r>
            <a:r>
              <a:rPr lang="en-US" sz="3169" spc="269" smtClean="0">
                <a:solidFill>
                  <a:srgbClr val="FFFFFF"/>
                </a:solidFill>
                <a:latin typeface="Agrandir Narrow Bold"/>
              </a:rPr>
              <a:t>Nivya.EV</a:t>
            </a:r>
            <a:endParaRPr lang="en-US" sz="3169" spc="269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  <a:p>
            <a:pPr>
              <a:lnSpc>
                <a:spcPts val="3486"/>
              </a:lnSpc>
            </a:pPr>
            <a:endParaRPr lang="en-US" sz="3169" spc="269" dirty="0">
              <a:solidFill>
                <a:srgbClr val="FFFFFF"/>
              </a:solidFill>
              <a:latin typeface="Agrandir Narrow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046" b="-2704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88744" y="141605"/>
            <a:ext cx="9906298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importing the requried liberies</a:t>
            </a:r>
          </a:p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Canva Sans Bold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072169"/>
            <a:ext cx="18288000" cy="6819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`PANDAS` LIBRARY IS USED TO READ AND MANIPULATE THE DATASET.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`numpy` library is used for mathematical operations.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`train_test_split` function from `sklearn.model_selection` is used to split the dataset into training and testing sets.</a:t>
            </a:r>
          </a:p>
          <a:p>
            <a:pPr algn="just">
              <a:lnSpc>
                <a:spcPts val="4877"/>
              </a:lnSpc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- The `LinearRegression` class from `sklearn.linear_model` is used to create the Linear Regression model.</a:t>
            </a:r>
          </a:p>
          <a:p>
            <a:pPr algn="just">
              <a:lnSpc>
                <a:spcPts val="4877"/>
              </a:lnSpc>
              <a:spcBef>
                <a:spcPct val="0"/>
              </a:spcBef>
            </a:pPr>
            <a:endParaRPr lang="en-US" sz="4433" spc="141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333214" y="400889"/>
            <a:ext cx="7879110" cy="627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77"/>
              </a:lnSpc>
              <a:spcBef>
                <a:spcPct val="0"/>
              </a:spcBef>
            </a:pPr>
            <a:r>
              <a:rPr lang="en-US" sz="4433" spc="141">
                <a:solidFill>
                  <a:srgbClr val="FFFFFF"/>
                </a:solidFill>
                <a:latin typeface="Open Sauce Medium"/>
              </a:rPr>
              <a:t>IMPORTING THE DATA 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626022"/>
            <a:ext cx="18288000" cy="7866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IMPORTING THE REQUIRED LIBRARIESIMPORT PANDAS AS PD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Reading the dataset</a:t>
            </a: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data = pd.read_csv("data.csv")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Creating a matrix from the dataset</a:t>
            </a: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matrix = data.values</a:t>
            </a:r>
          </a:p>
          <a:p>
            <a:pPr algn="ctr">
              <a:lnSpc>
                <a:spcPts val="5637"/>
              </a:lnSpc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  <a:p>
            <a:pPr algn="ctr">
              <a:lnSpc>
                <a:spcPts val="5637"/>
              </a:lnSpc>
            </a:pPr>
            <a:r>
              <a:rPr lang="en-US" sz="5125" spc="164">
                <a:solidFill>
                  <a:srgbClr val="FFFFFF"/>
                </a:solidFill>
                <a:latin typeface="Open Sauce Medium"/>
              </a:rPr>
              <a:t># Exploring the matrixprint(matrix)</a:t>
            </a:r>
          </a:p>
          <a:p>
            <a:pPr algn="ctr">
              <a:lnSpc>
                <a:spcPts val="5637"/>
              </a:lnSpc>
              <a:spcBef>
                <a:spcPct val="0"/>
              </a:spcBef>
            </a:pPr>
            <a:endParaRPr lang="en-US" sz="5125" spc="164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558893" y="399760"/>
            <a:ext cx="17577711" cy="1616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320"/>
              </a:lnSpc>
            </a:pPr>
            <a:r>
              <a:rPr lang="en-US" sz="5746" spc="212">
                <a:solidFill>
                  <a:srgbClr val="FFFFFF"/>
                </a:solidFill>
                <a:latin typeface="Days Medium"/>
              </a:rPr>
              <a:t>           importing the data set</a:t>
            </a:r>
          </a:p>
          <a:p>
            <a:pPr algn="ctr">
              <a:lnSpc>
                <a:spcPts val="6320"/>
              </a:lnSpc>
            </a:pPr>
            <a:r>
              <a:rPr lang="en-US" sz="5746" spc="212">
                <a:solidFill>
                  <a:srgbClr val="FFFFFF"/>
                </a:solidFill>
                <a:latin typeface="Days Medium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51396" y="1998831"/>
            <a:ext cx="17985209" cy="7453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`PANDAS` LIBRARY IS USED TO READ THE DATASET AND PERFORM DATA MANIPULATION.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`values` attribute is used to convert the dataset into a matrix.</a:t>
            </a:r>
          </a:p>
          <a:p>
            <a:pPr>
              <a:lnSpc>
                <a:spcPts val="5362"/>
              </a:lnSpc>
            </a:pPr>
            <a:r>
              <a:rPr lang="en-US" sz="4875" spc="156">
                <a:solidFill>
                  <a:srgbClr val="FFFFFF"/>
                </a:solidFill>
                <a:latin typeface="Open Sauce Medium"/>
              </a:rPr>
              <a:t>- The resulting matrix will contain the values from the dataset without the column names or indices.</a:t>
            </a:r>
          </a:p>
          <a:p>
            <a:pPr>
              <a:lnSpc>
                <a:spcPts val="5362"/>
              </a:lnSpc>
              <a:spcBef>
                <a:spcPct val="0"/>
              </a:spcBef>
            </a:pPr>
            <a:endParaRPr lang="en-US" sz="4875" spc="156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428335"/>
            <a:ext cx="17920459" cy="1286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9950"/>
              </a:lnSpc>
            </a:pPr>
            <a:r>
              <a:rPr lang="en-US" sz="9045" spc="334">
                <a:solidFill>
                  <a:srgbClr val="FFFFFF"/>
                </a:solidFill>
                <a:latin typeface="Days"/>
              </a:rPr>
              <a:t>handling the missing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16814" y="2195845"/>
            <a:ext cx="18071186" cy="76647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IMPORTING THE REQUIRED LIBRARIES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IMPORT PANDAS AS PD FROM SKLEARN.IMPUTE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IMPORT SIMPLEIMPUTER 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# READING THE DATASET DATA = PD.READ_CSV("DATA.CSV")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CHECKING FOR MISSING DATAPRINT(DATA.ISNULL().SUM())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CREATING AN INSTANCE OF SIMPLEIMPUTER IMPUTER = SIMPLEIMPUTER(STRATEGY='MEAN')</a:t>
            </a:r>
          </a:p>
          <a:p>
            <a:pPr>
              <a:lnSpc>
                <a:spcPts val="5527"/>
              </a:lnSpc>
            </a:pPr>
            <a:r>
              <a:rPr lang="en-US" sz="5024" spc="361">
                <a:solidFill>
                  <a:srgbClr val="FFFFFF"/>
                </a:solidFill>
                <a:latin typeface="Open Sauce Medium"/>
              </a:rPr>
              <a:t> # HANDLING MISSING DATA DATA_FILLED = IMPUTER.FIT_TRANSFORM(DATA)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57150"/>
            <a:ext cx="18288000" cy="18751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310"/>
              </a:lnSpc>
            </a:pPr>
            <a:r>
              <a:rPr lang="en-US" sz="6646" spc="245">
                <a:solidFill>
                  <a:srgbClr val="FFFFFF"/>
                </a:solidFill>
                <a:latin typeface="Days"/>
              </a:rPr>
              <a:t>     Handling the missing data</a:t>
            </a:r>
          </a:p>
          <a:p>
            <a:pPr algn="ctr">
              <a:lnSpc>
                <a:spcPts val="7310"/>
              </a:lnSpc>
            </a:pPr>
            <a:r>
              <a:rPr lang="en-US" sz="6646" spc="245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2272962"/>
            <a:ext cx="18288000" cy="80140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 THE `PANDAS` LIBRARY IS USED TO READ THE DATASET, AND THE `SKLEARN.IMPUTE` MODULE FROM THE `SKLEARN.PREPROCESSING` LIBRARY IS USED TO HANDLE MISSING DATA.</a:t>
            </a:r>
          </a:p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254"/>
              </a:lnSpc>
            </a:pPr>
            <a:r>
              <a:rPr lang="en-US" sz="4776" spc="343">
                <a:solidFill>
                  <a:srgbClr val="FFFFFF"/>
                </a:solidFill>
                <a:latin typeface="Open Sauce Medium"/>
              </a:rPr>
              <a:t>- The `isnull()` function is used to check for missing values in the dataset. The `sum()` function is then used to count the number of missing values in each column.</a:t>
            </a:r>
          </a:p>
          <a:p>
            <a:pPr>
              <a:lnSpc>
                <a:spcPts val="5254"/>
              </a:lnSpc>
            </a:pPr>
            <a:endParaRPr lang="en-US" sz="4776" spc="343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66675"/>
            <a:ext cx="18288000" cy="10769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8303"/>
              </a:lnSpc>
            </a:pPr>
            <a:r>
              <a:rPr lang="en-US" sz="7548" spc="279">
                <a:solidFill>
                  <a:srgbClr val="FFFFFF"/>
                </a:solidFill>
                <a:latin typeface="Days"/>
              </a:rPr>
              <a:t>encoding categorical data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200769"/>
            <a:ext cx="18288000" cy="7866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IMPORTING THE REQUIRED LIBRARIESIMPORT PANDAS AS P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Reading the dataset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data = pd.read_csv("data.csv")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 Encoding categorical data using one-hot encoding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data_encoded=pd.get_dummies(data, columns=["Category"])</a:t>
            </a:r>
          </a:p>
          <a:p>
            <a:pPr algn="just">
              <a:lnSpc>
                <a:spcPts val="5694"/>
              </a:lnSpc>
            </a:pPr>
            <a:r>
              <a:rPr lang="en-US" sz="5176" spc="372">
                <a:solidFill>
                  <a:srgbClr val="FFFFFF"/>
                </a:solidFill>
                <a:latin typeface="Open Sauce Medium"/>
              </a:rPr>
              <a:t>#Exploringtheencoded dataprint(data_encoded.head())</a:t>
            </a:r>
          </a:p>
          <a:p>
            <a:pPr>
              <a:lnSpc>
                <a:spcPts val="5694"/>
              </a:lnSpc>
            </a:pPr>
            <a:endParaRPr lang="en-US" sz="5176" spc="372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8657" y="57150"/>
            <a:ext cx="18030687" cy="1576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10"/>
              </a:lnSpc>
            </a:pPr>
            <a:r>
              <a:rPr lang="en-US" sz="5646" spc="208">
                <a:solidFill>
                  <a:srgbClr val="FFFFFF"/>
                </a:solidFill>
                <a:latin typeface="Days"/>
              </a:rPr>
              <a:t>encoding categorical data</a:t>
            </a:r>
          </a:p>
          <a:p>
            <a:pPr algn="ctr">
              <a:lnSpc>
                <a:spcPts val="6210"/>
              </a:lnSpc>
            </a:pPr>
            <a:r>
              <a:rPr lang="en-US" sz="5646" spc="208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681430"/>
            <a:ext cx="17957552" cy="84318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`PANDAS` LIBRARY IS USED TO READ THE DATASET AND PERFORM DATA ENCODING.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`get_dummies` function is used to perform one-hot encoding on the categorical columns. The `columns` parameter specifies the columns to encode.</a:t>
            </a:r>
          </a:p>
          <a:p>
            <a:pPr>
              <a:lnSpc>
                <a:spcPts val="5144"/>
              </a:lnSpc>
            </a:pPr>
            <a:r>
              <a:rPr lang="en-US" sz="4676" spc="336">
                <a:solidFill>
                  <a:srgbClr val="FFFFFF"/>
                </a:solidFill>
                <a:latin typeface="Open Sauce Medium"/>
              </a:rPr>
              <a:t>- The resulting `data_encoded` dataframe will have the categorical columns replaced with their one-hot encoded counterparts.</a:t>
            </a:r>
          </a:p>
          <a:p>
            <a:pPr>
              <a:lnSpc>
                <a:spcPts val="5144"/>
              </a:lnSpc>
            </a:pPr>
            <a:endParaRPr lang="en-US" sz="4676" spc="336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66675"/>
            <a:ext cx="18288000" cy="899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980"/>
              </a:lnSpc>
            </a:pPr>
            <a:r>
              <a:rPr lang="en-US" sz="6346" spc="234">
                <a:solidFill>
                  <a:srgbClr val="FFFFFF"/>
                </a:solidFill>
                <a:latin typeface="Days"/>
              </a:rPr>
              <a:t>     spliting the data set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54448"/>
            <a:ext cx="18038605" cy="4356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# IMPORTING THE REQUIRED LIBRARIESI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MPORT PANDAS AS PD FROM SKLEARN.MODEL_SELECTION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 IMPORT TRAIN_TEST_SPLIT</a:t>
            </a:r>
          </a:p>
          <a:p>
            <a:pPr>
              <a:lnSpc>
                <a:spcPts val="6884"/>
              </a:lnSpc>
            </a:pPr>
            <a:r>
              <a:rPr lang="en-US" sz="6258" spc="450">
                <a:solidFill>
                  <a:srgbClr val="FFFFFF"/>
                </a:solidFill>
                <a:latin typeface="Open Sauce Medium"/>
              </a:rPr>
              <a:t> # READING THE DATASET DATA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47625"/>
            <a:ext cx="18288000" cy="1327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20"/>
              </a:lnSpc>
            </a:pPr>
            <a:r>
              <a:rPr lang="en-US" sz="4746" spc="175">
                <a:solidFill>
                  <a:srgbClr val="FFFFFF"/>
                </a:solidFill>
                <a:latin typeface="Days"/>
              </a:rPr>
              <a:t>spliting the data set</a:t>
            </a:r>
          </a:p>
          <a:p>
            <a:pPr algn="ctr">
              <a:lnSpc>
                <a:spcPts val="5220"/>
              </a:lnSpc>
            </a:pPr>
            <a:r>
              <a:rPr lang="en-US" sz="4746" spc="175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794471"/>
            <a:ext cx="18288000" cy="8881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 THE `PANDAS` LIBRARY IS USED TO READ THE DATASET, AND THE `TRAIN_TEST_SPLIT` FUNCTION FROM THE `SKLEARN.MODEL_SELECTION` MODULE IS USED TO SPLIT THE DATA.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dataset is split into features (X) and the target variable (Y). Replace "target_column" with the actual column name you want to predict.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`train_test_split` function is used to split the dataset into training and test sets. The `test_size` parameter specifies the proportion of the dataset to be allocated to the test set.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The resulting datasets are assigned to `X_train`, `X_test`, `Y_train`, and `Y_test`.</a:t>
            </a:r>
          </a:p>
          <a:p>
            <a:pPr>
              <a:lnSpc>
                <a:spcPts val="3694"/>
              </a:lnSpc>
            </a:pPr>
            <a:r>
              <a:rPr lang="en-US" sz="3358" spc="241">
                <a:solidFill>
                  <a:srgbClr val="FFFFFF"/>
                </a:solidFill>
                <a:latin typeface="Open Sauce Medium"/>
              </a:rPr>
              <a:t>- You can check the shapes of the resulting datasets using the `shape` attribute.</a:t>
            </a: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  <a:p>
            <a:pPr>
              <a:lnSpc>
                <a:spcPts val="3694"/>
              </a:lnSpc>
            </a:pPr>
            <a:endParaRPr lang="en-US" sz="3358" spc="241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338504"/>
            <a:ext cx="18054495" cy="690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330"/>
              </a:lnSpc>
            </a:pPr>
            <a:r>
              <a:rPr lang="en-US" sz="4846" spc="179">
                <a:solidFill>
                  <a:srgbClr val="FFFFFF"/>
                </a:solidFill>
                <a:latin typeface="Days"/>
              </a:rPr>
              <a:t>feature scaling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863766"/>
            <a:ext cx="18054495" cy="7683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IMPORTING THE REQUIRED LIBRARIES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IMPORT PANDAS AS PD FROM SKLEARN.PREPROCESSING IMPORT STANDARDSCALER 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READING THE DATASET DATA = PD.READ_CSV("DATA.CSV") 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SPLITTING THE DATASET INTO FEATURES (X) AND TARGET (Y) X = DATA.DROP("TARGET_COLUMN", AXIS=1)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# REPLACE "TARGET_COLUMN" WITH THE ACTUAL COLUMN NAME Y = DATA["TARGET_COLUMN"]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 # REPLACE "TARGET_COLUMN" WITH THE ACTUAL COLUMN NAME</a:t>
            </a:r>
          </a:p>
          <a:p>
            <a:pPr>
              <a:lnSpc>
                <a:spcPts val="4684"/>
              </a:lnSpc>
            </a:pPr>
            <a:r>
              <a:rPr lang="en-US" sz="4258" spc="306">
                <a:solidFill>
                  <a:srgbClr val="FFFFFF"/>
                </a:solidFill>
                <a:latin typeface="Open Sauce Medium"/>
              </a:rPr>
              <a:t># CREATING AN INSTANCE OF STANDARDSCALER SCALER = STANDARDSCALER()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039702" y="254000"/>
            <a:ext cx="10610702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</a:rPr>
              <a:t>Table of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70449" y="2240915"/>
            <a:ext cx="14161075" cy="7963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77"/>
              </a:lnSpc>
            </a:pPr>
            <a:endParaRPr/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MODEL SELECTION,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TRAINING AND TESTING,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EVALUATION,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VISUALIZATION,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OPTIMIZATION,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DEPLOYMEN,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IMPORTING THE REQURIED LIBERIES,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IMPORTING THE DATA SET,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HANDLIMG THE MISSING DATA,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ENCODING CATEGORICAL DATA,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SPLITING THE DATA SET,</a:t>
            </a:r>
          </a:p>
          <a:p>
            <a:pPr marL="957288" lvl="1" indent="-478644">
              <a:lnSpc>
                <a:spcPts val="4877"/>
              </a:lnSpc>
              <a:buFont typeface="Arial"/>
              <a:buChar char="•"/>
            </a:pPr>
            <a:r>
              <a:rPr lang="en-US" sz="4433" spc="141">
                <a:solidFill>
                  <a:srgbClr val="FFBD59"/>
                </a:solidFill>
                <a:latin typeface="Open Sauce Medium"/>
              </a:rPr>
              <a:t>FEATURE SCALING.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838649" y="1104900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spc="2194">
                <a:solidFill>
                  <a:srgbClr val="FFFFFF"/>
                </a:solidFill>
                <a:latin typeface="Open Sauce Medium"/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57150"/>
            <a:ext cx="18288000" cy="14572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70"/>
              </a:lnSpc>
            </a:pPr>
            <a:r>
              <a:rPr lang="en-US" sz="5246" spc="194">
                <a:solidFill>
                  <a:srgbClr val="FFFFFF"/>
                </a:solidFill>
                <a:latin typeface="Days"/>
              </a:rPr>
              <a:t>feature scaling</a:t>
            </a:r>
          </a:p>
          <a:p>
            <a:pPr algn="ctr">
              <a:lnSpc>
                <a:spcPts val="5770"/>
              </a:lnSpc>
            </a:pPr>
            <a:r>
              <a:rPr lang="en-US" sz="5246" spc="194">
                <a:solidFill>
                  <a:srgbClr val="FFFFFF"/>
                </a:solidFill>
                <a:latin typeface="Days"/>
              </a:rPr>
              <a:t>notes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563152"/>
            <a:ext cx="18086947" cy="82840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THE `PANDAS` LIBRARY IS USED TO READ THE DATASET, AND THE `STANDARDSCALER` CLASS FROM THE `SKLEARN.PREPROCESSING` MODULE IS USED TO PERFORM FEATURE SCALING.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`read_csv` function is used to read the dataset from a CSV file. Make sure to replace "data.csv" with the actual file name and path.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dataset is split into features (X) and the target variable (Y). Replace "target_column" with the actual column name you want to predict.</a:t>
            </a:r>
          </a:p>
          <a:p>
            <a:pPr>
              <a:lnSpc>
                <a:spcPts val="4717"/>
              </a:lnSpc>
            </a:pPr>
            <a:r>
              <a:rPr lang="en-US" sz="4288" spc="308">
                <a:solidFill>
                  <a:srgbClr val="FFFFFF"/>
                </a:solidFill>
                <a:latin typeface="Open Sauce Medium"/>
              </a:rPr>
              <a:t>- The `StandardScaler` class is used to perform feature scaling. An instance of the scaler is created</a:t>
            </a:r>
          </a:p>
          <a:p>
            <a:pPr>
              <a:lnSpc>
                <a:spcPts val="4717"/>
              </a:lnSpc>
            </a:pPr>
            <a:endParaRPr lang="en-US" sz="4288" spc="308">
              <a:solidFill>
                <a:srgbClr val="FFFFFF"/>
              </a:solidFill>
              <a:latin typeface="Open Sauce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3732473" y="-3928410"/>
            <a:ext cx="11245538" cy="18710484"/>
            <a:chOff x="0" y="0"/>
            <a:chExt cx="2961788" cy="49278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61788" cy="4927864"/>
            </a:xfrm>
            <a:custGeom>
              <a:avLst/>
              <a:gdLst/>
              <a:ahLst/>
              <a:cxnLst/>
              <a:rect l="l" t="t" r="r" b="b"/>
              <a:pathLst>
                <a:path w="2961788" h="4927864">
                  <a:moveTo>
                    <a:pt x="0" y="0"/>
                  </a:moveTo>
                  <a:lnTo>
                    <a:pt x="2961788" y="0"/>
                  </a:lnTo>
                  <a:lnTo>
                    <a:pt x="2961788" y="4927864"/>
                  </a:lnTo>
                  <a:lnTo>
                    <a:pt x="0" y="4927864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961788" cy="4956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03164" y="775937"/>
            <a:ext cx="10565812" cy="1202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64"/>
              </a:lnSpc>
            </a:pPr>
            <a:r>
              <a:rPr lang="en-US" sz="8422" spc="269">
                <a:solidFill>
                  <a:srgbClr val="FF3131"/>
                </a:solidFill>
                <a:latin typeface="Open Sauce Medium"/>
              </a:rPr>
              <a:t>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1728" y="2996326"/>
            <a:ext cx="17984543" cy="6144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83176" lvl="1" indent="-491588" algn="just">
              <a:lnSpc>
                <a:spcPts val="6694"/>
              </a:lnSpc>
              <a:buFont typeface="Arial"/>
              <a:buChar char="•"/>
            </a:pPr>
            <a:r>
              <a:rPr lang="en-US" sz="4553">
                <a:solidFill>
                  <a:srgbClr val="FFFFFF"/>
                </a:solidFill>
                <a:latin typeface="Open Sauce Light"/>
              </a:rPr>
              <a:t>LStock market prediction is the act of trying to determine the future value of a company stock or other financial instrument traded on an exchange. The successful prediction of a stock's future price could yield significant profit.</a:t>
            </a:r>
          </a:p>
          <a:p>
            <a:pPr marL="808296" lvl="1" indent="-404148" algn="just">
              <a:lnSpc>
                <a:spcPts val="5503"/>
              </a:lnSpc>
              <a:buFont typeface="Arial"/>
              <a:buChar char="•"/>
            </a:pPr>
            <a:r>
              <a:rPr lang="en-US" sz="3743">
                <a:solidFill>
                  <a:srgbClr val="FFFFFF"/>
                </a:solidFill>
                <a:latin typeface="Open Sauce Light"/>
              </a:rPr>
              <a:t>  One is Efficient Market Hypothesis (EMH) and another one is Random Walk Theory. Random walk theory: Random walk theory assumes that it is impossible to predict stock prices as stock prices don't depend on past stock.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317952" y="-4135878"/>
            <a:ext cx="10287000" cy="18558756"/>
            <a:chOff x="0" y="0"/>
            <a:chExt cx="2709333" cy="4887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4887903"/>
            </a:xfrm>
            <a:custGeom>
              <a:avLst/>
              <a:gdLst/>
              <a:ahLst/>
              <a:cxnLst/>
              <a:rect l="l" t="t" r="r" b="b"/>
              <a:pathLst>
                <a:path w="2709333" h="4887903">
                  <a:moveTo>
                    <a:pt x="0" y="0"/>
                  </a:moveTo>
                  <a:lnTo>
                    <a:pt x="2709333" y="0"/>
                  </a:lnTo>
                  <a:lnTo>
                    <a:pt x="2709333" y="4887903"/>
                  </a:lnTo>
                  <a:lnTo>
                    <a:pt x="0" y="4887903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09333" cy="49164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16890" y="244475"/>
            <a:ext cx="9054220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MODEL SELECTION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2074" y="1644195"/>
            <a:ext cx="18105926" cy="3803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643"/>
              </a:lnSpc>
            </a:pPr>
            <a:r>
              <a:rPr lang="en-US" sz="5199">
                <a:solidFill>
                  <a:srgbClr val="FFFFFF"/>
                </a:solidFill>
                <a:latin typeface="Open Sauce Light"/>
              </a:rPr>
              <a:t>Choose the appropriate machine learning or deep learning models for stock price prediction. Common models include ARIMA, LSTM, and various regression models.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82074" y="5371140"/>
            <a:ext cx="17796200" cy="4843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mport pandas as pd 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import numpy as np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from sklearn.linear_model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LinearRegression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from sklearn.model_selection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train_test_split from sklearn.metrics</a:t>
            </a:r>
          </a:p>
          <a:p>
            <a:pPr>
              <a:lnSpc>
                <a:spcPts val="5513"/>
              </a:lnSpc>
            </a:pPr>
            <a:r>
              <a:rPr lang="en-US" sz="3938">
                <a:solidFill>
                  <a:srgbClr val="FFFFFF"/>
                </a:solidFill>
                <a:latin typeface="Canva Sans"/>
              </a:rPr>
              <a:t> import mean_squared_error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4135878" y="-4135878"/>
            <a:ext cx="10287000" cy="18558756"/>
            <a:chOff x="0" y="0"/>
            <a:chExt cx="2709333" cy="48879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4887903"/>
            </a:xfrm>
            <a:custGeom>
              <a:avLst/>
              <a:gdLst/>
              <a:ahLst/>
              <a:cxnLst/>
              <a:rect l="l" t="t" r="r" b="b"/>
              <a:pathLst>
                <a:path w="2709333" h="4887903">
                  <a:moveTo>
                    <a:pt x="0" y="0"/>
                  </a:moveTo>
                  <a:lnTo>
                    <a:pt x="2709333" y="0"/>
                  </a:lnTo>
                  <a:lnTo>
                    <a:pt x="2709333" y="4887903"/>
                  </a:lnTo>
                  <a:lnTo>
                    <a:pt x="0" y="4887903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09333" cy="49164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077715" y="244475"/>
            <a:ext cx="6899678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Open Sauce Medium"/>
              </a:rPr>
              <a:t>VISUALIZATION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88876" y="1161721"/>
            <a:ext cx="18099124" cy="27085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02"/>
              </a:lnSpc>
            </a:pPr>
            <a:r>
              <a:rPr lang="en-US" sz="4899">
                <a:solidFill>
                  <a:srgbClr val="FFFFFF"/>
                </a:solidFill>
                <a:latin typeface="Open Sauce Light"/>
              </a:rPr>
              <a:t>Utilize bar charts or other types of visualizations to present your analysis and results. Bar charts can be helpful for displaying trends and patterns in the data.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4438" y="4060753"/>
            <a:ext cx="18099124" cy="23336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# Preprocess visualization</a:t>
            </a:r>
          </a:p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X = data.drop('Price', axis=1) </a:t>
            </a:r>
          </a:p>
          <a:p>
            <a:pPr>
              <a:lnSpc>
                <a:spcPts val="6299"/>
              </a:lnSpc>
            </a:pPr>
            <a:r>
              <a:rPr lang="en-US" sz="4499">
                <a:solidFill>
                  <a:srgbClr val="FFFFFF"/>
                </a:solidFill>
                <a:latin typeface="Canva Sans"/>
              </a:rPr>
              <a:t>y = data['Price']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56329" y="1612564"/>
            <a:ext cx="16802971" cy="2552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9"/>
              </a:lnSpc>
              <a:spcBef>
                <a:spcPct val="0"/>
              </a:spcBef>
            </a:pPr>
            <a:r>
              <a:rPr lang="en-US" sz="5881" spc="235">
                <a:solidFill>
                  <a:srgbClr val="FFFFFF"/>
                </a:solidFill>
                <a:latin typeface="Agrandir Narrow Bold"/>
              </a:rPr>
              <a:t>FINE-TUNE YOUR MODEL BY ADJUSTING HYPERPARAMETERS OR TRYING DIFFERENT ALGORITHMS TO IMPROVE ITS ACCURACY.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42514" y="132080"/>
            <a:ext cx="16802971" cy="1009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5999">
                <a:solidFill>
                  <a:srgbClr val="FF3131"/>
                </a:solidFill>
                <a:latin typeface="Canva Sans Bold"/>
              </a:rPr>
              <a:t>Optimization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5284112"/>
            <a:ext cx="18288000" cy="3777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 #Optimization</a:t>
            </a:r>
          </a:p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sets X_train</a:t>
            </a:r>
          </a:p>
          <a:p>
            <a:pPr>
              <a:lnSpc>
                <a:spcPts val="7552"/>
              </a:lnSpc>
            </a:pPr>
            <a:r>
              <a:rPr lang="en-US" sz="5394">
                <a:solidFill>
                  <a:srgbClr val="FFFFFF"/>
                </a:solidFill>
                <a:latin typeface="Canva Sans"/>
              </a:rPr>
              <a:t>, X_test, y_train, y_test = train_test_split(X, y, test_size=0.2, random_state=42)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0" y="2667234"/>
            <a:ext cx="18288000" cy="1114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2"/>
              </a:lnSpc>
              <a:spcBef>
                <a:spcPct val="0"/>
              </a:spcBef>
            </a:pPr>
            <a:endParaRPr/>
          </a:p>
        </p:txBody>
      </p:sp>
      <p:sp>
        <p:nvSpPr>
          <p:cNvPr id="4" name="TextBox 4"/>
          <p:cNvSpPr txBox="1"/>
          <p:nvPr/>
        </p:nvSpPr>
        <p:spPr>
          <a:xfrm>
            <a:off x="0" y="-114300"/>
            <a:ext cx="18288000" cy="1052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79"/>
              </a:lnSpc>
            </a:pPr>
            <a:r>
              <a:rPr lang="en-US" sz="6199">
                <a:solidFill>
                  <a:srgbClr val="000000"/>
                </a:solidFill>
                <a:latin typeface="Canva Sans Bold"/>
              </a:rPr>
              <a:t>Deploymen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1449305"/>
            <a:ext cx="18288000" cy="44888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19"/>
              </a:lnSpc>
              <a:spcBef>
                <a:spcPct val="0"/>
              </a:spcBef>
            </a:pPr>
            <a:r>
              <a:rPr lang="en-US" sz="6199" spc="247">
                <a:solidFill>
                  <a:srgbClr val="FFFFFF"/>
                </a:solidFill>
                <a:latin typeface="Agrandir Narrow Bold"/>
              </a:rPr>
              <a:t>F THE MODEL PERFORMS WELL, CONSIDER DEPLOYING IT AS A TOOL FOR INVESTORS. THIS MIGHT INVOLVE CREATING A USER-FRIENDLY INTERFACE OR INTEGRATING IT WITH A TRADING PLATFORM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0" y="5842868"/>
            <a:ext cx="18288000" cy="41199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model = LinearRegression() 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model.fit(X_train, y_train) 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mse = mean_squared_error(y_test, y_pred)</a:t>
            </a:r>
          </a:p>
          <a:p>
            <a:pPr>
              <a:lnSpc>
                <a:spcPts val="6540"/>
              </a:lnSpc>
            </a:pPr>
            <a:r>
              <a:rPr lang="en-US" sz="4672">
                <a:solidFill>
                  <a:srgbClr val="FFFFFF"/>
                </a:solidFill>
                <a:latin typeface="Canva Sans"/>
              </a:rPr>
              <a:t> print('Mean Squared Error:', mse)</a:t>
            </a:r>
          </a:p>
          <a:p>
            <a:pPr>
              <a:lnSpc>
                <a:spcPts val="6540"/>
              </a:lnSpc>
            </a:pPr>
            <a:endParaRPr lang="en-US" sz="4672">
              <a:solidFill>
                <a:srgbClr val="FFFFFF"/>
              </a:solidFill>
              <a:latin typeface="Canva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2933" r="-11233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951319" y="1135483"/>
            <a:ext cx="4935587" cy="472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00"/>
              </a:lnSpc>
              <a:spcBef>
                <a:spcPct val="0"/>
              </a:spcBef>
            </a:pPr>
            <a:r>
              <a:rPr lang="en-US" sz="2727" spc="109">
                <a:solidFill>
                  <a:srgbClr val="000000"/>
                </a:solidFill>
                <a:latin typeface="Agrandir Narrow Bold"/>
              </a:rPr>
              <a:t>STOCK PRICE PRETUCTIONT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75423" y="539903"/>
            <a:ext cx="17258818" cy="846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62"/>
              </a:lnSpc>
            </a:pPr>
            <a:r>
              <a:rPr lang="en-US" sz="5874" spc="234">
                <a:solidFill>
                  <a:srgbClr val="FF3131"/>
                </a:solidFill>
                <a:latin typeface="Open Sauce Medium"/>
              </a:rPr>
              <a:t>IMPORTING THE REQURIED LIBERIES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0" y="1433664"/>
            <a:ext cx="17534318" cy="8087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# IMPORTING THE REQUIRED LIBRARIES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IMPORT PANDAS AS PD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IMPORT NUMPY AS NP FROM SKLEARN.MODEL_SELECTION IMPORT TRAIN_TEST_SPLIT FROM SKLEARN.LINEAR_MODEL 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IMPORT LINEARREGRESSION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# READING THE DATASET DATA =</a:t>
            </a:r>
          </a:p>
          <a:p>
            <a:pPr algn="just"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PD.READ_CSV("DATA.CSV")</a:t>
            </a:r>
          </a:p>
          <a:p>
            <a:pPr>
              <a:lnSpc>
                <a:spcPts val="5813"/>
              </a:lnSpc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 # EXPLORING THE DATASET</a:t>
            </a:r>
          </a:p>
          <a:p>
            <a:pPr>
              <a:lnSpc>
                <a:spcPts val="5813"/>
              </a:lnSpc>
              <a:spcBef>
                <a:spcPct val="0"/>
              </a:spcBef>
            </a:pPr>
            <a:r>
              <a:rPr lang="en-US" sz="5285" spc="169">
                <a:solidFill>
                  <a:srgbClr val="F5F5F5"/>
                </a:solidFill>
                <a:latin typeface="Open Sauce Medium"/>
              </a:rPr>
              <a:t>PRINT(DATA.HEAD())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1278</Words>
  <Application>Microsoft Office PowerPoint</Application>
  <PresentationFormat>Custom</PresentationFormat>
  <Paragraphs>133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Open Sauce Medium</vt:lpstr>
      <vt:lpstr>Open Sauce Light</vt:lpstr>
      <vt:lpstr>Canva Sans Bold</vt:lpstr>
      <vt:lpstr>Canva Sans</vt:lpstr>
      <vt:lpstr>Days</vt:lpstr>
      <vt:lpstr>Agrandir Narrow Bold</vt:lpstr>
      <vt:lpstr>Calibri</vt:lpstr>
      <vt:lpstr>Days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Siences</dc:title>
  <dc:creator>ADMIN</dc:creator>
  <cp:lastModifiedBy>ADMIN</cp:lastModifiedBy>
  <cp:revision>4</cp:revision>
  <dcterms:created xsi:type="dcterms:W3CDTF">2006-08-16T00:00:00Z</dcterms:created>
  <dcterms:modified xsi:type="dcterms:W3CDTF">2023-10-19T10:34:38Z</dcterms:modified>
  <dc:identifier>DAFxV6eBDXY</dc:identifier>
</cp:coreProperties>
</file>

<file path=docProps/thumbnail.jpeg>
</file>